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DM Sans Bold" charset="1" panose="00000000000000000000"/>
      <p:regular r:id="rId23"/>
    </p:embeddedFont>
    <p:embeddedFont>
      <p:font typeface="DM Sans" charset="1" panose="00000000000000000000"/>
      <p:regular r:id="rId24"/>
    </p:embeddedFont>
    <p:embeddedFont>
      <p:font typeface="DM Sans Bold Italics" charset="1" panose="00000000000000000000"/>
      <p:regular r:id="rId25"/>
    </p:embeddedFont>
    <p:embeddedFont>
      <p:font typeface="DM Sans Italics" charset="1" panose="000000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9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jpeg" Type="http://schemas.openxmlformats.org/officeDocument/2006/relationships/image"/><Relationship Id="rId4" Target="../media/image22.jpeg" Type="http://schemas.openxmlformats.org/officeDocument/2006/relationships/image"/><Relationship Id="rId5" Target="../media/image23.png" Type="http://schemas.openxmlformats.org/officeDocument/2006/relationships/image"/><Relationship Id="rId6" Target="../media/image24.png" Type="http://schemas.openxmlformats.org/officeDocument/2006/relationships/image"/><Relationship Id="rId7" Target="../media/image25.png" Type="http://schemas.openxmlformats.org/officeDocument/2006/relationships/image"/><Relationship Id="rId8" Target="../media/image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8524710" cy="10441719"/>
          </a:xfrm>
          <a:prstGeom prst="rect">
            <a:avLst/>
          </a:prstGeom>
          <a:solidFill>
            <a:srgbClr val="2D8BBA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847686" y="1821727"/>
            <a:ext cx="6829339" cy="7058748"/>
          </a:xfrm>
          <a:custGeom>
            <a:avLst/>
            <a:gdLst/>
            <a:ahLst/>
            <a:cxnLst/>
            <a:rect r="r" b="b" t="t" l="l"/>
            <a:pathLst>
              <a:path h="7058748" w="6829339">
                <a:moveTo>
                  <a:pt x="0" y="0"/>
                </a:moveTo>
                <a:lnTo>
                  <a:pt x="6829338" y="0"/>
                </a:lnTo>
                <a:lnTo>
                  <a:pt x="6829338" y="7058748"/>
                </a:lnTo>
                <a:lnTo>
                  <a:pt x="0" y="7058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805857">
            <a:off x="3439787" y="1187942"/>
            <a:ext cx="946327" cy="1157587"/>
          </a:xfrm>
          <a:custGeom>
            <a:avLst/>
            <a:gdLst/>
            <a:ahLst/>
            <a:cxnLst/>
            <a:rect r="r" b="b" t="t" l="l"/>
            <a:pathLst>
              <a:path h="1157587" w="946327">
                <a:moveTo>
                  <a:pt x="0" y="0"/>
                </a:moveTo>
                <a:lnTo>
                  <a:pt x="946327" y="0"/>
                </a:lnTo>
                <a:lnTo>
                  <a:pt x="946327" y="1157587"/>
                </a:lnTo>
                <a:lnTo>
                  <a:pt x="0" y="11575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482958" y="1821727"/>
            <a:ext cx="2197473" cy="2197473"/>
          </a:xfrm>
          <a:custGeom>
            <a:avLst/>
            <a:gdLst/>
            <a:ahLst/>
            <a:cxnLst/>
            <a:rect r="r" b="b" t="t" l="l"/>
            <a:pathLst>
              <a:path h="2197473" w="2197473">
                <a:moveTo>
                  <a:pt x="0" y="0"/>
                </a:moveTo>
                <a:lnTo>
                  <a:pt x="2197473" y="0"/>
                </a:lnTo>
                <a:lnTo>
                  <a:pt x="2197473" y="2197473"/>
                </a:lnTo>
                <a:lnTo>
                  <a:pt x="0" y="2197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734034" y="4389749"/>
            <a:ext cx="7695322" cy="2594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69"/>
              </a:lnSpc>
            </a:pPr>
            <a:r>
              <a:rPr lang="en-US" sz="8999" b="true">
                <a:solidFill>
                  <a:srgbClr val="037FC9"/>
                </a:solidFill>
                <a:latin typeface="DM Sans Bold"/>
                <a:ea typeface="DM Sans Bold"/>
                <a:cs typeface="DM Sans Bold"/>
                <a:sym typeface="DM Sans Bold"/>
              </a:rPr>
              <a:t>Beko Vaka Çalışması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543280" y="7308207"/>
            <a:ext cx="7695322" cy="324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85"/>
              </a:lnSpc>
            </a:pPr>
            <a:r>
              <a:rPr lang="en-US" sz="2199" b="true">
                <a:solidFill>
                  <a:srgbClr val="037FC9"/>
                </a:solidFill>
                <a:latin typeface="DM Sans Bold"/>
                <a:ea typeface="DM Sans Bold"/>
                <a:cs typeface="DM Sans Bold"/>
                <a:sym typeface="DM Sans Bold"/>
              </a:rPr>
              <a:t>Grup: Idea Architects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6104"/>
            <a:ext cx="1603176" cy="1603176"/>
          </a:xfrm>
          <a:custGeom>
            <a:avLst/>
            <a:gdLst/>
            <a:ahLst/>
            <a:cxnLst/>
            <a:rect r="r" b="b" t="t" l="l"/>
            <a:pathLst>
              <a:path h="1603176" w="1603176">
                <a:moveTo>
                  <a:pt x="0" y="0"/>
                </a:moveTo>
                <a:lnTo>
                  <a:pt x="1603176" y="0"/>
                </a:lnTo>
                <a:lnTo>
                  <a:pt x="1603176" y="1603176"/>
                </a:lnTo>
                <a:lnTo>
                  <a:pt x="0" y="1603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995812" y="2358472"/>
            <a:ext cx="13674025" cy="19050"/>
          </a:xfrm>
          <a:prstGeom prst="line">
            <a:avLst/>
          </a:prstGeom>
          <a:ln cap="flat" w="47625">
            <a:solidFill>
              <a:srgbClr val="037F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160352"/>
            <a:ext cx="15476859" cy="5323920"/>
          </a:xfrm>
          <a:custGeom>
            <a:avLst/>
            <a:gdLst/>
            <a:ahLst/>
            <a:cxnLst/>
            <a:rect r="r" b="b" t="t" l="l"/>
            <a:pathLst>
              <a:path h="5323920" w="15476859">
                <a:moveTo>
                  <a:pt x="0" y="0"/>
                </a:moveTo>
                <a:lnTo>
                  <a:pt x="15476859" y="0"/>
                </a:lnTo>
                <a:lnTo>
                  <a:pt x="15476859" y="5323920"/>
                </a:lnTo>
                <a:lnTo>
                  <a:pt x="0" y="53239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31876" y="801134"/>
            <a:ext cx="1271237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b="true" sz="5000">
                <a:solidFill>
                  <a:srgbClr val="1F264D"/>
                </a:solidFill>
                <a:latin typeface="DM Sans Bold"/>
                <a:ea typeface="DM Sans Bold"/>
                <a:cs typeface="DM Sans Bold"/>
                <a:sym typeface="DM Sans Bold"/>
              </a:rPr>
              <a:t>Optimizasyon ve Forecasting Yaklaşımı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54035" y="1515509"/>
            <a:ext cx="14914721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i="true">
                <a:solidFill>
                  <a:srgbClr val="1F264D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Optimization: How can the demand forecasting flow be optimized within or without the current state?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023674" y="1925955"/>
            <a:ext cx="13928527" cy="28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8"/>
              </a:lnSpc>
              <a:spcBef>
                <a:spcPct val="0"/>
              </a:spcBef>
            </a:pPr>
            <a:r>
              <a:rPr lang="en-US" b="true" sz="2035" i="true">
                <a:solidFill>
                  <a:srgbClr val="1F264D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Forecasting Approach: What kind of forecasting approach should be used to improve accuracy and efficiency?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6104"/>
            <a:ext cx="1603176" cy="1603176"/>
          </a:xfrm>
          <a:custGeom>
            <a:avLst/>
            <a:gdLst/>
            <a:ahLst/>
            <a:cxnLst/>
            <a:rect r="r" b="b" t="t" l="l"/>
            <a:pathLst>
              <a:path h="1603176" w="1603176">
                <a:moveTo>
                  <a:pt x="0" y="0"/>
                </a:moveTo>
                <a:lnTo>
                  <a:pt x="1603176" y="0"/>
                </a:lnTo>
                <a:lnTo>
                  <a:pt x="1603176" y="1603176"/>
                </a:lnTo>
                <a:lnTo>
                  <a:pt x="0" y="1603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995812" y="2358472"/>
            <a:ext cx="13674025" cy="19050"/>
          </a:xfrm>
          <a:prstGeom prst="line">
            <a:avLst/>
          </a:prstGeom>
          <a:ln cap="flat" w="47625">
            <a:solidFill>
              <a:srgbClr val="037F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95812" y="2737797"/>
            <a:ext cx="14384288" cy="6089303"/>
          </a:xfrm>
          <a:custGeom>
            <a:avLst/>
            <a:gdLst/>
            <a:ahLst/>
            <a:cxnLst/>
            <a:rect r="r" b="b" t="t" l="l"/>
            <a:pathLst>
              <a:path h="6089303" w="14384288">
                <a:moveTo>
                  <a:pt x="0" y="0"/>
                </a:moveTo>
                <a:lnTo>
                  <a:pt x="14384287" y="0"/>
                </a:lnTo>
                <a:lnTo>
                  <a:pt x="14384287" y="6089303"/>
                </a:lnTo>
                <a:lnTo>
                  <a:pt x="0" y="60893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31876" y="667167"/>
            <a:ext cx="1271237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b="true" sz="5000">
                <a:solidFill>
                  <a:srgbClr val="1F264D"/>
                </a:solidFill>
                <a:latin typeface="DM Sans Bold"/>
                <a:ea typeface="DM Sans Bold"/>
                <a:cs typeface="DM Sans Bold"/>
                <a:sym typeface="DM Sans Bold"/>
              </a:rPr>
              <a:t>Optimizasyon ve Forecasting Yaklaşımı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23674" y="1475105"/>
            <a:ext cx="14914721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i="true">
                <a:solidFill>
                  <a:srgbClr val="1F264D"/>
                </a:solidFill>
                <a:latin typeface="DM Sans Italics"/>
                <a:ea typeface="DM Sans Italics"/>
                <a:cs typeface="DM Sans Italics"/>
                <a:sym typeface="DM Sans Italics"/>
              </a:rPr>
              <a:t>Optimization: How can the demand forecasting flow be optimized within or without the current state?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023674" y="1925955"/>
            <a:ext cx="13928527" cy="28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8"/>
              </a:lnSpc>
              <a:spcBef>
                <a:spcPct val="0"/>
              </a:spcBef>
            </a:pPr>
            <a:r>
              <a:rPr lang="en-US" b="true" sz="2035" i="true">
                <a:solidFill>
                  <a:srgbClr val="1F264D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Forecasting Approach: What kind of forecasting approach should be used to improve accuracy and efficiency?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58777" y="1789356"/>
          <a:ext cx="17770446" cy="7811247"/>
        </p:xfrm>
        <a:graphic>
          <a:graphicData uri="http://schemas.openxmlformats.org/drawingml/2006/table">
            <a:tbl>
              <a:tblPr/>
              <a:tblGrid>
                <a:gridCol w="3873800"/>
                <a:gridCol w="4050147"/>
                <a:gridCol w="5923482"/>
                <a:gridCol w="3923018"/>
              </a:tblGrid>
              <a:tr h="101697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b="true" sz="2300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1. FAKTÖR/KRITER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79C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b="true" sz="2300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2. FAKTÖR/KRITER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79C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b="true" sz="2300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3. FAKTÖR/KRITER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79C1"/>
                    </a:solidFill>
                  </a:tcPr>
                </a:tc>
              </a:tr>
              <a:tr h="355449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Güçlü Bir Talep Tahmin Sistemi Geliştirme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Makine Öğrenimi ve Yapay Zeka Kullanımı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Tahmin Doğruluğunu Artırma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: Geçmiş satış verileri, piyasa trendleri ve dış faktörlerin (mevsimsel değişiklikler, ekonomik göstergeler) analiz edilmesi için makine öğrenimi algoritmalarının kullanılmasını hedeflemekteyiz.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71450" marR="171450" marT="171450" marB="17145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Lojistik Maliyetlerinin Azaltılması: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Lojistik süreçlerin optimizasyonu ile maliyetlerin düşürülmesini hedeflemekteyiz.</a:t>
                      </a: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</a:txBody>
                  <a:tcPr marL="171450" marR="171450" marT="171450" marB="17145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</a:tr>
              <a:tr h="323978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Üretim Planlamasını İyileştirme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</a:p>
                  </a:txBody>
                  <a:tcPr marL="171450" marR="171450" marT="171450" marB="171450" anchor="ctr">
                    <a:lnL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Tahmin Entegrasyonu</a:t>
                      </a:r>
                      <a:endParaRPr lang="en-US" sz="1100"/>
                    </a:p>
                  </a:txBody>
                  <a:tcPr marL="171450" marR="171450" marT="171450" marB="17145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Tahminlerin Konsolidasyonu: 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Çeşitli kaynaklardan gelen talep tahminlerinin entegre edilerek daha doğru ve konsolide bir tahmin yapılmasını hedeflemekteyiz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71450" marR="171450" marT="171450" marB="17145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İndirim ve Kampanya Verilerinin Dahil Edilmesi: 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İndirim ve kampanyaların talep üzerindeki etkisinin tahminlere dahil edilmesini sağlamalıyız.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71450" marR="171450" marT="171450" marB="17145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517554" y="500062"/>
            <a:ext cx="1271237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b="true" sz="6999">
                <a:solidFill>
                  <a:srgbClr val="1F264D"/>
                </a:solidFill>
                <a:latin typeface="DM Sans Bold"/>
                <a:ea typeface="DM Sans Bold"/>
                <a:cs typeface="DM Sans Bold"/>
                <a:sym typeface="DM Sans Bold"/>
              </a:rPr>
              <a:t>Önerilen Çözümler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8700" y="268044"/>
            <a:ext cx="1521313" cy="1521313"/>
          </a:xfrm>
          <a:custGeom>
            <a:avLst/>
            <a:gdLst/>
            <a:ahLst/>
            <a:cxnLst/>
            <a:rect r="r" b="b" t="t" l="l"/>
            <a:pathLst>
              <a:path h="1521313" w="1521313">
                <a:moveTo>
                  <a:pt x="0" y="0"/>
                </a:moveTo>
                <a:lnTo>
                  <a:pt x="1521313" y="0"/>
                </a:lnTo>
                <a:lnTo>
                  <a:pt x="1521313" y="1521312"/>
                </a:lnTo>
                <a:lnTo>
                  <a:pt x="0" y="15213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517554" y="1789356"/>
          <a:ext cx="17309311" cy="7849347"/>
        </p:xfrm>
        <a:graphic>
          <a:graphicData uri="http://schemas.openxmlformats.org/drawingml/2006/table">
            <a:tbl>
              <a:tblPr/>
              <a:tblGrid>
                <a:gridCol w="4385114"/>
                <a:gridCol w="4050176"/>
                <a:gridCol w="4241324"/>
                <a:gridCol w="4632697"/>
              </a:tblGrid>
              <a:tr h="10142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b="true" sz="2300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1. FAKTÖR/KRITER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79C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b="true" sz="2300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2. FAKTÖR/KRITER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79C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b="true" sz="2300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3. FAKTÖR/KRITER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79C1"/>
                    </a:solidFill>
                  </a:tcPr>
                </a:tc>
              </a:tr>
              <a:tr h="394814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Lojistik Optimizasyonu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Ürün Değişimlerinin Minimizasyonu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: Bayiler arasındaki ürün değişimlerini azaltacak stratejiler geliştirilmesini amaçlıyoruz. Burada ürün değişimlerini anlamak güzel olacaktır.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Rampalar ile Bayilerdeki olası Stok ve negatif stokların önlenmesi.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Gerçek Zamanlı Veri Entegrasyonu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: Perakendecilerden ve bayilerden gelen anlık verilerin sistemle entegre edilerek tahminlerin güncellenmesini sağlayarak </a:t>
                      </a: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Logistics Optimization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parametresini geliştirmeyi hedeflemekteyiz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</a:tr>
              <a:tr h="288691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Tedarik Zinciri Karmaşıklıklarını Yönetme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Esnek ve Dinamik Üretim Planlaması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Malzeme Bulunabilirliği: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Malzeme tedarikindeki dalgalanmalara hızla uyum sağlayabilecek esnek üretim planlaması geliştirilmesi.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Stok Yönetimi: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Stok seviyelerinin optimize edilmesi ve üretim planlarının stok seviyelerine göre dinamik olarak ayarlanması.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517554" y="500062"/>
            <a:ext cx="1271237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b="true" sz="6999">
                <a:solidFill>
                  <a:srgbClr val="1F264D"/>
                </a:solidFill>
                <a:latin typeface="DM Sans Bold"/>
                <a:ea typeface="DM Sans Bold"/>
                <a:cs typeface="DM Sans Bold"/>
                <a:sym typeface="DM Sans Bold"/>
              </a:rPr>
              <a:t>Önerilen Çözümler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8700" y="268044"/>
            <a:ext cx="1521313" cy="1521313"/>
          </a:xfrm>
          <a:custGeom>
            <a:avLst/>
            <a:gdLst/>
            <a:ahLst/>
            <a:cxnLst/>
            <a:rect r="r" b="b" t="t" l="l"/>
            <a:pathLst>
              <a:path h="1521313" w="1521313">
                <a:moveTo>
                  <a:pt x="0" y="0"/>
                </a:moveTo>
                <a:lnTo>
                  <a:pt x="1521313" y="0"/>
                </a:lnTo>
                <a:lnTo>
                  <a:pt x="1521313" y="1521312"/>
                </a:lnTo>
                <a:lnTo>
                  <a:pt x="0" y="15213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824985" y="2227076"/>
          <a:ext cx="16230600" cy="6991350"/>
        </p:xfrm>
        <a:graphic>
          <a:graphicData uri="http://schemas.openxmlformats.org/drawingml/2006/table">
            <a:tbl>
              <a:tblPr/>
              <a:tblGrid>
                <a:gridCol w="3873898"/>
                <a:gridCol w="4050250"/>
                <a:gridCol w="4241402"/>
                <a:gridCol w="4065050"/>
              </a:tblGrid>
              <a:tr h="8584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b="true" sz="2300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1. FAKTÖR/KRITER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79C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b="true" sz="2300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2. FAKTÖR/KRITER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79C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220"/>
                        </a:lnSpc>
                        <a:defRPr/>
                      </a:pPr>
                      <a:r>
                        <a:rPr lang="en-US" b="true" sz="2300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3. FAKTÖR/KRITER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279C1"/>
                    </a:solidFill>
                  </a:tcPr>
                </a:tc>
              </a:tr>
              <a:tr h="289001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Müşteri Memnuniyetini Artırma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</a:p>
                    <a:p>
                      <a:pPr algn="ctr">
                        <a:lnSpc>
                          <a:spcPts val="294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Müşteri Taleplerine Hızlı Yanıt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Esnek Üretim Süreçleri: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 Müşteri taleplerine hızlı yanıt verebilecek esneklikte üretim süreçleri oluşturulması.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Özelleştirilmiş Ürün Sunumu: 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Müşteri ihtiyaçlarına göre özelleştirilmiş ürün ve hizmetlerin sunulması. Gelişmiş CRM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</a:tr>
              <a:tr h="32429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b="true" sz="21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Tam Talep Görünümü İçin Dış Satışların Etkin Tahmini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Dış Satış Verilerinin Analizi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Pazar Trendleri: Pazar trendlerinin sürekli olarak izlenmesi ve tahmin modellerine entegre edilmesi.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Doğrudan Müşteri Satışları: 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Doğrudan müşteri satışlarının detaylı analiz edilmesi ve bu verilerin tahmin modellerine dahil edilmesi.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Tahmin Doğruluğunun Artırılması: Müşteri taleplerinin daha doğru tahmin edilmesi ile stok dışı kalma durumlarının minimize edilmesi.</a:t>
                      </a: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517554" y="500062"/>
            <a:ext cx="1271237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b="true" sz="6999">
                <a:solidFill>
                  <a:srgbClr val="1F264D"/>
                </a:solidFill>
                <a:latin typeface="DM Sans Bold"/>
                <a:ea typeface="DM Sans Bold"/>
                <a:cs typeface="DM Sans Bold"/>
                <a:sym typeface="DM Sans Bold"/>
              </a:rPr>
              <a:t>Önerilen Çözümler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8700" y="268044"/>
            <a:ext cx="1521313" cy="1521313"/>
          </a:xfrm>
          <a:custGeom>
            <a:avLst/>
            <a:gdLst/>
            <a:ahLst/>
            <a:cxnLst/>
            <a:rect r="r" b="b" t="t" l="l"/>
            <a:pathLst>
              <a:path h="1521313" w="1521313">
                <a:moveTo>
                  <a:pt x="0" y="0"/>
                </a:moveTo>
                <a:lnTo>
                  <a:pt x="1521313" y="0"/>
                </a:lnTo>
                <a:lnTo>
                  <a:pt x="1521313" y="1521312"/>
                </a:lnTo>
                <a:lnTo>
                  <a:pt x="0" y="15213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7FC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22205" y="4384482"/>
            <a:ext cx="7722996" cy="2057411"/>
            <a:chOff x="0" y="0"/>
            <a:chExt cx="1572155" cy="4188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72155" cy="418823"/>
            </a:xfrm>
            <a:custGeom>
              <a:avLst/>
              <a:gdLst/>
              <a:ahLst/>
              <a:cxnLst/>
              <a:rect r="r" b="b" t="t" l="l"/>
              <a:pathLst>
                <a:path h="418823" w="1572155">
                  <a:moveTo>
                    <a:pt x="11027" y="0"/>
                  </a:moveTo>
                  <a:lnTo>
                    <a:pt x="1561128" y="0"/>
                  </a:lnTo>
                  <a:cubicBezTo>
                    <a:pt x="1567218" y="0"/>
                    <a:pt x="1572155" y="4937"/>
                    <a:pt x="1572155" y="11027"/>
                  </a:cubicBezTo>
                  <a:lnTo>
                    <a:pt x="1572155" y="407796"/>
                  </a:lnTo>
                  <a:cubicBezTo>
                    <a:pt x="1572155" y="410721"/>
                    <a:pt x="1570993" y="413525"/>
                    <a:pt x="1568925" y="415593"/>
                  </a:cubicBezTo>
                  <a:cubicBezTo>
                    <a:pt x="1566857" y="417661"/>
                    <a:pt x="1564052" y="418823"/>
                    <a:pt x="1561128" y="418823"/>
                  </a:cubicBezTo>
                  <a:lnTo>
                    <a:pt x="11027" y="418823"/>
                  </a:lnTo>
                  <a:cubicBezTo>
                    <a:pt x="4937" y="418823"/>
                    <a:pt x="0" y="413886"/>
                    <a:pt x="0" y="407796"/>
                  </a:cubicBezTo>
                  <a:lnTo>
                    <a:pt x="0" y="11027"/>
                  </a:lnTo>
                  <a:cubicBezTo>
                    <a:pt x="0" y="4937"/>
                    <a:pt x="4937" y="0"/>
                    <a:pt x="11027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572155" cy="447398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250"/>
                </a:lnSpc>
              </a:pPr>
              <a:r>
                <a:rPr lang="en-US" b="true" sz="2500" i="true">
                  <a:solidFill>
                    <a:srgbClr val="1F264D"/>
                  </a:solidFill>
                  <a:latin typeface="DM Sans Bold Italics"/>
                  <a:ea typeface="DM Sans Bold Italics"/>
                  <a:cs typeface="DM Sans Bold Italics"/>
                  <a:sym typeface="DM Sans Bold Italics"/>
                </a:rPr>
                <a:t>Pazar araştırması </a:t>
              </a:r>
              <a:r>
                <a:rPr lang="en-US" sz="2500" i="true">
                  <a:solidFill>
                    <a:srgbClr val="1F264D"/>
                  </a:solidFill>
                  <a:latin typeface="DM Sans Italics"/>
                  <a:ea typeface="DM Sans Italics"/>
                  <a:cs typeface="DM Sans Italics"/>
                  <a:sym typeface="DM Sans Italics"/>
                </a:rPr>
                <a:t>kurgusu ile Müşteri içgörülerini </a:t>
              </a:r>
              <a:r>
                <a:rPr lang="en-US" sz="2500">
                  <a:solidFill>
                    <a:srgbClr val="1F264D"/>
                  </a:solidFill>
                  <a:latin typeface="DM Sans"/>
                  <a:ea typeface="DM Sans"/>
                  <a:cs typeface="DM Sans"/>
                  <a:sym typeface="DM Sans"/>
                </a:rPr>
                <a:t>edindik.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342800" y="4384482"/>
            <a:ext cx="7722996" cy="2057411"/>
            <a:chOff x="0" y="0"/>
            <a:chExt cx="1572155" cy="41882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72155" cy="418823"/>
            </a:xfrm>
            <a:custGeom>
              <a:avLst/>
              <a:gdLst/>
              <a:ahLst/>
              <a:cxnLst/>
              <a:rect r="r" b="b" t="t" l="l"/>
              <a:pathLst>
                <a:path h="418823" w="1572155">
                  <a:moveTo>
                    <a:pt x="11027" y="0"/>
                  </a:moveTo>
                  <a:lnTo>
                    <a:pt x="1561128" y="0"/>
                  </a:lnTo>
                  <a:cubicBezTo>
                    <a:pt x="1567218" y="0"/>
                    <a:pt x="1572155" y="4937"/>
                    <a:pt x="1572155" y="11027"/>
                  </a:cubicBezTo>
                  <a:lnTo>
                    <a:pt x="1572155" y="407796"/>
                  </a:lnTo>
                  <a:cubicBezTo>
                    <a:pt x="1572155" y="410721"/>
                    <a:pt x="1570993" y="413525"/>
                    <a:pt x="1568925" y="415593"/>
                  </a:cubicBezTo>
                  <a:cubicBezTo>
                    <a:pt x="1566857" y="417661"/>
                    <a:pt x="1564052" y="418823"/>
                    <a:pt x="1561128" y="418823"/>
                  </a:cubicBezTo>
                  <a:lnTo>
                    <a:pt x="11027" y="418823"/>
                  </a:lnTo>
                  <a:cubicBezTo>
                    <a:pt x="4937" y="418823"/>
                    <a:pt x="0" y="413886"/>
                    <a:pt x="0" y="407796"/>
                  </a:cubicBezTo>
                  <a:lnTo>
                    <a:pt x="0" y="11027"/>
                  </a:lnTo>
                  <a:cubicBezTo>
                    <a:pt x="0" y="4937"/>
                    <a:pt x="4937" y="0"/>
                    <a:pt x="11027" y="0"/>
                  </a:cubicBezTo>
                  <a:close/>
                </a:path>
              </a:pathLst>
            </a:custGeom>
            <a:solidFill>
              <a:srgbClr val="FFCEC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572155" cy="447398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250"/>
                </a:lnSpc>
              </a:pPr>
              <a:r>
                <a:rPr lang="en-US" b="true" sz="2500">
                  <a:solidFill>
                    <a:srgbClr val="1F264D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Rakip analizi, Swot analizi gibi farklı analiz türleri ile üstünlüklerimizi ve gelişmeye açık olduğumuz yönleri belirledik.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694259">
            <a:off x="-1078132" y="7494286"/>
            <a:ext cx="4213664" cy="4113590"/>
          </a:xfrm>
          <a:custGeom>
            <a:avLst/>
            <a:gdLst/>
            <a:ahLst/>
            <a:cxnLst/>
            <a:rect r="r" b="b" t="t" l="l"/>
            <a:pathLst>
              <a:path h="4113590" w="4213664">
                <a:moveTo>
                  <a:pt x="0" y="0"/>
                </a:moveTo>
                <a:lnTo>
                  <a:pt x="4213664" y="0"/>
                </a:lnTo>
                <a:lnTo>
                  <a:pt x="4213664" y="4113589"/>
                </a:lnTo>
                <a:lnTo>
                  <a:pt x="0" y="4113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222205" y="6995533"/>
            <a:ext cx="7722996" cy="2057411"/>
            <a:chOff x="0" y="0"/>
            <a:chExt cx="1572155" cy="41882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72155" cy="418823"/>
            </a:xfrm>
            <a:custGeom>
              <a:avLst/>
              <a:gdLst/>
              <a:ahLst/>
              <a:cxnLst/>
              <a:rect r="r" b="b" t="t" l="l"/>
              <a:pathLst>
                <a:path h="418823" w="1572155">
                  <a:moveTo>
                    <a:pt x="11027" y="0"/>
                  </a:moveTo>
                  <a:lnTo>
                    <a:pt x="1561128" y="0"/>
                  </a:lnTo>
                  <a:cubicBezTo>
                    <a:pt x="1567218" y="0"/>
                    <a:pt x="1572155" y="4937"/>
                    <a:pt x="1572155" y="11027"/>
                  </a:cubicBezTo>
                  <a:lnTo>
                    <a:pt x="1572155" y="407796"/>
                  </a:lnTo>
                  <a:cubicBezTo>
                    <a:pt x="1572155" y="410721"/>
                    <a:pt x="1570993" y="413525"/>
                    <a:pt x="1568925" y="415593"/>
                  </a:cubicBezTo>
                  <a:cubicBezTo>
                    <a:pt x="1566857" y="417661"/>
                    <a:pt x="1564052" y="418823"/>
                    <a:pt x="1561128" y="418823"/>
                  </a:cubicBezTo>
                  <a:lnTo>
                    <a:pt x="11027" y="418823"/>
                  </a:lnTo>
                  <a:cubicBezTo>
                    <a:pt x="4937" y="418823"/>
                    <a:pt x="0" y="413886"/>
                    <a:pt x="0" y="407796"/>
                  </a:cubicBezTo>
                  <a:lnTo>
                    <a:pt x="0" y="11027"/>
                  </a:lnTo>
                  <a:cubicBezTo>
                    <a:pt x="0" y="4937"/>
                    <a:pt x="4937" y="0"/>
                    <a:pt x="11027" y="0"/>
                  </a:cubicBezTo>
                  <a:close/>
                </a:path>
              </a:pathLst>
            </a:custGeom>
            <a:solidFill>
              <a:srgbClr val="FFCECE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572155" cy="447398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250"/>
                </a:lnSpc>
              </a:pPr>
              <a:r>
                <a:rPr lang="en-US" b="true" sz="2500">
                  <a:solidFill>
                    <a:srgbClr val="1F264D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Rakiplerimizdeki yöntemleri de dikkate alarak Lojistik maliyetlerini azaltmaya odaklandık.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342800" y="6995533"/>
            <a:ext cx="7722996" cy="2057411"/>
            <a:chOff x="0" y="0"/>
            <a:chExt cx="1572155" cy="41882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72155" cy="418823"/>
            </a:xfrm>
            <a:custGeom>
              <a:avLst/>
              <a:gdLst/>
              <a:ahLst/>
              <a:cxnLst/>
              <a:rect r="r" b="b" t="t" l="l"/>
              <a:pathLst>
                <a:path h="418823" w="1572155">
                  <a:moveTo>
                    <a:pt x="11027" y="0"/>
                  </a:moveTo>
                  <a:lnTo>
                    <a:pt x="1561128" y="0"/>
                  </a:lnTo>
                  <a:cubicBezTo>
                    <a:pt x="1567218" y="0"/>
                    <a:pt x="1572155" y="4937"/>
                    <a:pt x="1572155" y="11027"/>
                  </a:cubicBezTo>
                  <a:lnTo>
                    <a:pt x="1572155" y="407796"/>
                  </a:lnTo>
                  <a:cubicBezTo>
                    <a:pt x="1572155" y="410721"/>
                    <a:pt x="1570993" y="413525"/>
                    <a:pt x="1568925" y="415593"/>
                  </a:cubicBezTo>
                  <a:cubicBezTo>
                    <a:pt x="1566857" y="417661"/>
                    <a:pt x="1564052" y="418823"/>
                    <a:pt x="1561128" y="418823"/>
                  </a:cubicBezTo>
                  <a:lnTo>
                    <a:pt x="11027" y="418823"/>
                  </a:lnTo>
                  <a:cubicBezTo>
                    <a:pt x="4937" y="418823"/>
                    <a:pt x="0" y="413886"/>
                    <a:pt x="0" y="407796"/>
                  </a:cubicBezTo>
                  <a:lnTo>
                    <a:pt x="0" y="11027"/>
                  </a:lnTo>
                  <a:cubicBezTo>
                    <a:pt x="0" y="4937"/>
                    <a:pt x="4937" y="0"/>
                    <a:pt x="11027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572155" cy="447398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250"/>
                </a:lnSpc>
              </a:pPr>
              <a:r>
                <a:rPr lang="en-US" b="true" sz="2500" i="true">
                  <a:solidFill>
                    <a:srgbClr val="1F264D"/>
                  </a:solidFill>
                  <a:latin typeface="DM Sans Bold Italics"/>
                  <a:ea typeface="DM Sans Bold Italics"/>
                  <a:cs typeface="DM Sans Bold Italics"/>
                  <a:sym typeface="DM Sans Bold Italics"/>
                </a:rPr>
                <a:t>Pazar araştırmalar ile iç satışları ve dış satışları tahmin etmede doğruluğu arttırdık.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2536281" y="865184"/>
            <a:ext cx="4529515" cy="2542190"/>
          </a:xfrm>
          <a:custGeom>
            <a:avLst/>
            <a:gdLst/>
            <a:ahLst/>
            <a:cxnLst/>
            <a:rect r="r" b="b" t="t" l="l"/>
            <a:pathLst>
              <a:path h="2542190" w="4529515">
                <a:moveTo>
                  <a:pt x="0" y="0"/>
                </a:moveTo>
                <a:lnTo>
                  <a:pt x="4529514" y="0"/>
                </a:lnTo>
                <a:lnTo>
                  <a:pt x="4529514" y="2542190"/>
                </a:lnTo>
                <a:lnTo>
                  <a:pt x="0" y="2542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222205" y="2350099"/>
            <a:ext cx="1052297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 b="true">
                <a:solidFill>
                  <a:srgbClr val="F4F4F4"/>
                </a:solidFill>
                <a:latin typeface="DM Sans Bold"/>
                <a:ea typeface="DM Sans Bold"/>
                <a:cs typeface="DM Sans Bold"/>
                <a:sym typeface="DM Sans Bold"/>
              </a:rPr>
              <a:t>Özet 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028700" y="242399"/>
            <a:ext cx="1893880" cy="1893880"/>
          </a:xfrm>
          <a:custGeom>
            <a:avLst/>
            <a:gdLst/>
            <a:ahLst/>
            <a:cxnLst/>
            <a:rect r="r" b="b" t="t" l="l"/>
            <a:pathLst>
              <a:path h="1893880" w="1893880">
                <a:moveTo>
                  <a:pt x="0" y="0"/>
                </a:moveTo>
                <a:lnTo>
                  <a:pt x="1893880" y="0"/>
                </a:lnTo>
                <a:lnTo>
                  <a:pt x="1893880" y="1893880"/>
                </a:lnTo>
                <a:lnTo>
                  <a:pt x="0" y="18938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7FC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355298" y="1715877"/>
            <a:ext cx="2821567" cy="282156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620" t="0" r="-162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694776" y="1667924"/>
            <a:ext cx="2917472" cy="291747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849284" y="1715877"/>
            <a:ext cx="2882422" cy="2821567"/>
            <a:chOff x="0" y="0"/>
            <a:chExt cx="812800" cy="7956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795640"/>
            </a:xfrm>
            <a:custGeom>
              <a:avLst/>
              <a:gdLst/>
              <a:ahLst/>
              <a:cxnLst/>
              <a:rect r="r" b="b" t="t" l="l"/>
              <a:pathLst>
                <a:path h="795640" w="812800">
                  <a:moveTo>
                    <a:pt x="406400" y="0"/>
                  </a:moveTo>
                  <a:cubicBezTo>
                    <a:pt x="181951" y="0"/>
                    <a:pt x="0" y="178110"/>
                    <a:pt x="0" y="397820"/>
                  </a:cubicBezTo>
                  <a:cubicBezTo>
                    <a:pt x="0" y="617530"/>
                    <a:pt x="181951" y="795640"/>
                    <a:pt x="406400" y="795640"/>
                  </a:cubicBezTo>
                  <a:cubicBezTo>
                    <a:pt x="630849" y="795640"/>
                    <a:pt x="812800" y="617530"/>
                    <a:pt x="812800" y="397820"/>
                  </a:cubicBezTo>
                  <a:cubicBezTo>
                    <a:pt x="812800" y="178110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-46833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3718556" y="6214797"/>
            <a:ext cx="1987371" cy="2022325"/>
          </a:xfrm>
          <a:custGeom>
            <a:avLst/>
            <a:gdLst/>
            <a:ahLst/>
            <a:cxnLst/>
            <a:rect r="r" b="b" t="t" l="l"/>
            <a:pathLst>
              <a:path h="2022325" w="1987371">
                <a:moveTo>
                  <a:pt x="0" y="0"/>
                </a:moveTo>
                <a:lnTo>
                  <a:pt x="1987371" y="0"/>
                </a:lnTo>
                <a:lnTo>
                  <a:pt x="1987371" y="2022325"/>
                </a:lnTo>
                <a:lnTo>
                  <a:pt x="0" y="20223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180351" y="6284793"/>
            <a:ext cx="1946322" cy="1952329"/>
          </a:xfrm>
          <a:custGeom>
            <a:avLst/>
            <a:gdLst/>
            <a:ahLst/>
            <a:cxnLst/>
            <a:rect r="r" b="b" t="t" l="l"/>
            <a:pathLst>
              <a:path h="1952329" w="1946322">
                <a:moveTo>
                  <a:pt x="0" y="0"/>
                </a:moveTo>
                <a:lnTo>
                  <a:pt x="1946322" y="0"/>
                </a:lnTo>
                <a:lnTo>
                  <a:pt x="1946322" y="1952329"/>
                </a:lnTo>
                <a:lnTo>
                  <a:pt x="0" y="19523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201421" y="6390609"/>
            <a:ext cx="1824618" cy="1846513"/>
          </a:xfrm>
          <a:custGeom>
            <a:avLst/>
            <a:gdLst/>
            <a:ahLst/>
            <a:cxnLst/>
            <a:rect r="r" b="b" t="t" l="l"/>
            <a:pathLst>
              <a:path h="1846513" w="1824618">
                <a:moveTo>
                  <a:pt x="0" y="0"/>
                </a:moveTo>
                <a:lnTo>
                  <a:pt x="1824618" y="0"/>
                </a:lnTo>
                <a:lnTo>
                  <a:pt x="1824618" y="1846513"/>
                </a:lnTo>
                <a:lnTo>
                  <a:pt x="0" y="184651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0" y="8739413"/>
            <a:ext cx="1521313" cy="1521313"/>
          </a:xfrm>
          <a:custGeom>
            <a:avLst/>
            <a:gdLst/>
            <a:ahLst/>
            <a:cxnLst/>
            <a:rect r="r" b="b" t="t" l="l"/>
            <a:pathLst>
              <a:path h="1521313" w="1521313">
                <a:moveTo>
                  <a:pt x="0" y="0"/>
                </a:moveTo>
                <a:lnTo>
                  <a:pt x="1521313" y="0"/>
                </a:lnTo>
                <a:lnTo>
                  <a:pt x="1521313" y="1521312"/>
                </a:lnTo>
                <a:lnTo>
                  <a:pt x="0" y="15213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52664" y="148832"/>
            <a:ext cx="5703108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b="true">
                <a:solidFill>
                  <a:srgbClr val="F4F4F4"/>
                </a:solidFill>
                <a:latin typeface="DM Sans Bold"/>
                <a:ea typeface="DM Sans Bold"/>
                <a:cs typeface="DM Sans Bold"/>
                <a:sym typeface="DM Sans Bold"/>
              </a:rPr>
              <a:t>TAKIM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815402" y="4633348"/>
            <a:ext cx="3920903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96"/>
              </a:lnSpc>
            </a:pPr>
            <a:r>
              <a:rPr lang="en-US" sz="4330" b="true">
                <a:solidFill>
                  <a:srgbClr val="F4F4F4"/>
                </a:solidFill>
                <a:latin typeface="DM Sans Bold"/>
                <a:ea typeface="DM Sans Bold"/>
                <a:cs typeface="DM Sans Bold"/>
                <a:sym typeface="DM Sans Bold"/>
              </a:rPr>
              <a:t>ASLI KUŞÇU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084736" y="4661296"/>
            <a:ext cx="5461920" cy="659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94"/>
              </a:lnSpc>
            </a:pPr>
            <a:r>
              <a:rPr lang="en-US" sz="4328" b="true">
                <a:solidFill>
                  <a:srgbClr val="F4F4F4"/>
                </a:solidFill>
                <a:latin typeface="DM Sans Bold"/>
                <a:ea typeface="DM Sans Bold"/>
                <a:cs typeface="DM Sans Bold"/>
                <a:sym typeface="DM Sans Bold"/>
              </a:rPr>
              <a:t>ELANUR ERDOĞAN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52664" y="4661296"/>
            <a:ext cx="6641565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96"/>
              </a:lnSpc>
            </a:pPr>
            <a:r>
              <a:rPr lang="en-US" sz="4330" b="true">
                <a:solidFill>
                  <a:srgbClr val="F4F4F4"/>
                </a:solidFill>
                <a:latin typeface="DM Sans Bold"/>
                <a:ea typeface="DM Sans Bold"/>
                <a:cs typeface="DM Sans Bold"/>
                <a:sym typeface="DM Sans Bold"/>
              </a:rPr>
              <a:t>İSMAİL ENES ŞAHBUDAK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815402" y="5335731"/>
            <a:ext cx="5854435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5"/>
              </a:lnSpc>
            </a:pPr>
            <a:r>
              <a:rPr lang="en-US" b="true" sz="2529" i="true">
                <a:solidFill>
                  <a:srgbClr val="F4F4F4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YTU - MATH ENGINEERING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84736" y="5369274"/>
            <a:ext cx="5060843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6"/>
              </a:lnSpc>
            </a:pPr>
            <a:r>
              <a:rPr lang="en-US" b="true" sz="2530" i="true">
                <a:solidFill>
                  <a:srgbClr val="F4F4F4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IU  -  ECONOMICS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62176" y="5348983"/>
            <a:ext cx="6822560" cy="385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35"/>
              </a:lnSpc>
            </a:pPr>
            <a:r>
              <a:rPr lang="en-US" b="true" sz="2529" i="true">
                <a:solidFill>
                  <a:srgbClr val="F4F4F4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MARMARA  -  BUSINESS ADMINISTRATION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7FC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7813316" cy="10287000"/>
          </a:xfrm>
          <a:prstGeom prst="rect">
            <a:avLst/>
          </a:prstGeom>
          <a:solidFill>
            <a:srgbClr val="037FC9">
              <a:alpha val="69804"/>
            </a:srgbClr>
          </a:solidFill>
        </p:spPr>
      </p:sp>
      <p:sp>
        <p:nvSpPr>
          <p:cNvPr name="TextBox 3" id="3"/>
          <p:cNvSpPr txBox="true"/>
          <p:nvPr/>
        </p:nvSpPr>
        <p:spPr>
          <a:xfrm rot="0">
            <a:off x="1723496" y="4584558"/>
            <a:ext cx="9417584" cy="1308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86"/>
              </a:lnSpc>
            </a:pPr>
            <a:r>
              <a:rPr lang="en-US" sz="9886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Teşekkürler!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79546" y="2380859"/>
            <a:ext cx="6489416" cy="6489416"/>
          </a:xfrm>
          <a:custGeom>
            <a:avLst/>
            <a:gdLst/>
            <a:ahLst/>
            <a:cxnLst/>
            <a:rect r="r" b="b" t="t" l="l"/>
            <a:pathLst>
              <a:path h="6489416" w="6489416">
                <a:moveTo>
                  <a:pt x="0" y="0"/>
                </a:moveTo>
                <a:lnTo>
                  <a:pt x="6489416" y="0"/>
                </a:lnTo>
                <a:lnTo>
                  <a:pt x="6489416" y="6489415"/>
                </a:lnTo>
                <a:lnTo>
                  <a:pt x="0" y="64894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7651" y="0"/>
            <a:ext cx="10391689" cy="10287000"/>
          </a:xfrm>
          <a:prstGeom prst="rect">
            <a:avLst/>
          </a:prstGeom>
          <a:solidFill>
            <a:srgbClr val="1692CF">
              <a:alpha val="69804"/>
            </a:srgbClr>
          </a:solidFill>
        </p:spPr>
      </p:sp>
      <p:sp>
        <p:nvSpPr>
          <p:cNvPr name="Freeform 3" id="3"/>
          <p:cNvSpPr/>
          <p:nvPr/>
        </p:nvSpPr>
        <p:spPr>
          <a:xfrm flipH="false" flipV="false" rot="-8259711">
            <a:off x="1262775" y="5507256"/>
            <a:ext cx="4213664" cy="4113590"/>
          </a:xfrm>
          <a:custGeom>
            <a:avLst/>
            <a:gdLst/>
            <a:ahLst/>
            <a:cxnLst/>
            <a:rect r="r" b="b" t="t" l="l"/>
            <a:pathLst>
              <a:path h="4113590" w="4213664">
                <a:moveTo>
                  <a:pt x="0" y="0"/>
                </a:moveTo>
                <a:lnTo>
                  <a:pt x="4213664" y="0"/>
                </a:lnTo>
                <a:lnTo>
                  <a:pt x="4213664" y="4113590"/>
                </a:lnTo>
                <a:lnTo>
                  <a:pt x="0" y="41135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808263" y="4624742"/>
            <a:ext cx="4104005" cy="4177104"/>
          </a:xfrm>
          <a:custGeom>
            <a:avLst/>
            <a:gdLst/>
            <a:ahLst/>
            <a:cxnLst/>
            <a:rect r="r" b="b" t="t" l="l"/>
            <a:pathLst>
              <a:path h="4177104" w="4104005">
                <a:moveTo>
                  <a:pt x="0" y="0"/>
                </a:moveTo>
                <a:lnTo>
                  <a:pt x="4104004" y="0"/>
                </a:lnTo>
                <a:lnTo>
                  <a:pt x="4104004" y="4177104"/>
                </a:lnTo>
                <a:lnTo>
                  <a:pt x="0" y="41771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390212" y="1957896"/>
            <a:ext cx="11180443" cy="200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b="true" sz="66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ZORLUKLAR &amp; GELECEKTEKİ HEDEFLER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1613857" y="2755825"/>
            <a:ext cx="10608390" cy="8400716"/>
            <a:chOff x="0" y="0"/>
            <a:chExt cx="14144519" cy="1120095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14144519" cy="11452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834"/>
                </a:lnSpc>
                <a:spcBef>
                  <a:spcPct val="0"/>
                </a:spcBef>
              </a:pPr>
              <a:r>
                <a:rPr lang="en-US" b="true" sz="5695">
                  <a:solidFill>
                    <a:srgbClr val="31356E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Talep Tahmini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0307371"/>
              <a:ext cx="14144519" cy="893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315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511439"/>
            <a:ext cx="1446456" cy="1446456"/>
          </a:xfrm>
          <a:custGeom>
            <a:avLst/>
            <a:gdLst/>
            <a:ahLst/>
            <a:cxnLst/>
            <a:rect r="r" b="b" t="t" l="l"/>
            <a:pathLst>
              <a:path h="1446456" w="1446456">
                <a:moveTo>
                  <a:pt x="0" y="0"/>
                </a:moveTo>
                <a:lnTo>
                  <a:pt x="1446456" y="0"/>
                </a:lnTo>
                <a:lnTo>
                  <a:pt x="1446456" y="1446457"/>
                </a:lnTo>
                <a:lnTo>
                  <a:pt x="0" y="14464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378646" y="4165723"/>
            <a:ext cx="12388711" cy="9812165"/>
            <a:chOff x="0" y="0"/>
            <a:chExt cx="16518281" cy="1308288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16518281" cy="13396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981"/>
                </a:lnSpc>
                <a:spcBef>
                  <a:spcPct val="0"/>
                </a:spcBef>
              </a:pPr>
              <a:r>
                <a:rPr lang="en-US" b="true" sz="6651">
                  <a:solidFill>
                    <a:srgbClr val="31356E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Tedarik Zinciri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2050463"/>
              <a:ext cx="16518281" cy="10324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207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139238" y="4642802"/>
            <a:ext cx="9525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1827609" y="5834978"/>
            <a:ext cx="5065660" cy="1672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39"/>
              </a:lnSpc>
            </a:pPr>
            <a:r>
              <a:rPr lang="en-US" sz="4813" b="true">
                <a:solidFill>
                  <a:srgbClr val="1F264D"/>
                </a:solidFill>
                <a:latin typeface="DM Sans Bold"/>
                <a:ea typeface="DM Sans Bold"/>
                <a:cs typeface="DM Sans Bold"/>
                <a:sym typeface="DM Sans Bold"/>
              </a:rPr>
              <a:t>Teknolojik Altyapı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32111" y="8333009"/>
            <a:ext cx="8055889" cy="925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1"/>
              </a:lnSpc>
            </a:pPr>
            <a:r>
              <a:rPr lang="en-US" sz="5493" b="true">
                <a:solidFill>
                  <a:srgbClr val="1F264D"/>
                </a:solidFill>
                <a:latin typeface="DM Sans Bold"/>
                <a:ea typeface="DM Sans Bold"/>
                <a:cs typeface="DM Sans Bold"/>
                <a:sym typeface="DM Sans Bold"/>
              </a:rPr>
              <a:t>Üretim Planlaması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17413" y="1035914"/>
            <a:ext cx="7505680" cy="978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11"/>
              </a:lnSpc>
            </a:pPr>
            <a:r>
              <a:rPr lang="en-US" sz="5722" b="true">
                <a:solidFill>
                  <a:srgbClr val="1F264D"/>
                </a:solidFill>
                <a:latin typeface="DM Sans Bold"/>
                <a:ea typeface="DM Sans Bold"/>
                <a:cs typeface="DM Sans Bold"/>
                <a:sym typeface="DM Sans Bold"/>
              </a:rPr>
              <a:t>Müşteri Memnuniyeti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385012"/>
          <a:ext cx="16202025" cy="7735062"/>
        </p:xfrm>
        <a:graphic>
          <a:graphicData uri="http://schemas.openxmlformats.org/drawingml/2006/table">
            <a:tbl>
              <a:tblPr/>
              <a:tblGrid>
                <a:gridCol w="4050026"/>
                <a:gridCol w="3860726"/>
                <a:gridCol w="3955376"/>
                <a:gridCol w="4335897"/>
              </a:tblGrid>
              <a:tr h="96397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(Güçlü Yanlar)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F9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(Zayıf Yanlar)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F4F4F4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(Fırsatlar)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F9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(Tehditler)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771088"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Yıllardır piyasada olması ve güvenilir bir marka olarak tanınması.</a:t>
                      </a: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G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lobal olması</a:t>
                      </a:r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Müşteri memnuniyeti</a:t>
                      </a:r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Ge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niş ürün yelpazesi</a:t>
                      </a:r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Dayanıklı ürünlerle bilinmesi</a:t>
                      </a:r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Whirlpool </a:t>
                      </a: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ile son zamandaki birleşme ile Avrupa pazarına güçlü giriş yapması.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Rakip markalara kıyasla daha yüksek fiyat politikası izlenmesi (Vestel.)</a:t>
                      </a: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Çok fazla ülkede faaliyet göstermesi nedeniyle </a:t>
                      </a: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müşteri kitlesinin büyüklüğü ve hızlı reaksiyonda görünen yavaşlık.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Gelişmekte olan ülkelerdeki büyüyen orta sınıf ve artan talep.</a:t>
                      </a: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Enerji verimliliği yüksek, çevre dostu ürünler sunarak çevre bilincine sahip tüketicilere hitap etmek.</a:t>
                      </a:r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Online satış kanallarının ve dijital pazarlama stratejilerinin güçlendirilmesi.</a:t>
                      </a:r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Büyük marka ağı ile Tedarik zincirinde eşsiz üstünlük kurabilme şansı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Pazarın büyük oyuncuları ve yeni giren markalarla rekabet</a:t>
                      </a: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.</a:t>
                      </a: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Ekonomik belirsizlikler ve dalgalanmaların satışları olumsuz etkilemesi.</a:t>
                      </a:r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Tüketici beklentilerinin hızla değişmesi ve bu taleplere ayak uydurmanın zorlaşması.</a:t>
                      </a:r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F264D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İthalat ve ihracat süreçlerinde döviz kuru dalgalanmalarının maliyetleri etkilemesi.</a:t>
                      </a:r>
                    </a:p>
                    <a:p>
                      <a:pPr algn="l">
                        <a:lnSpc>
                          <a:spcPts val="2800"/>
                        </a:lnSpc>
                      </a:pPr>
                    </a:p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b="true" sz="2000">
                          <a:solidFill>
                            <a:srgbClr val="1F264D"/>
                          </a:solidFill>
                          <a:latin typeface="DM Sans Bold"/>
                          <a:ea typeface="DM Sans Bold"/>
                          <a:cs typeface="DM Sans Bold"/>
                          <a:sym typeface="DM Sans Bold"/>
                        </a:rPr>
                        <a:t>Rakiplerin yapacağı kampanyalar ve hızlı değişen müşteri trendleri 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1F26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2459951" y="1097869"/>
            <a:ext cx="1266227" cy="1287143"/>
            <a:chOff x="0" y="0"/>
            <a:chExt cx="1688302" cy="17161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88302" cy="1716190"/>
            </a:xfrm>
            <a:custGeom>
              <a:avLst/>
              <a:gdLst/>
              <a:ahLst/>
              <a:cxnLst/>
              <a:rect r="r" b="b" t="t" l="l"/>
              <a:pathLst>
                <a:path h="1716190" w="1688302">
                  <a:moveTo>
                    <a:pt x="0" y="0"/>
                  </a:moveTo>
                  <a:lnTo>
                    <a:pt x="1688302" y="0"/>
                  </a:lnTo>
                  <a:lnTo>
                    <a:pt x="1688302" y="1716190"/>
                  </a:lnTo>
                  <a:lnTo>
                    <a:pt x="0" y="17161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202417" y="204045"/>
              <a:ext cx="1283468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20"/>
                </a:lnSpc>
              </a:pPr>
              <a:r>
                <a:rPr lang="en-US" b="true" sz="5600">
                  <a:solidFill>
                    <a:srgbClr val="F4F4F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79862" y="1097869"/>
            <a:ext cx="1266227" cy="1287143"/>
            <a:chOff x="0" y="0"/>
            <a:chExt cx="1688302" cy="17161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88302" cy="1716190"/>
            </a:xfrm>
            <a:custGeom>
              <a:avLst/>
              <a:gdLst/>
              <a:ahLst/>
              <a:cxnLst/>
              <a:rect r="r" b="b" t="t" l="l"/>
              <a:pathLst>
                <a:path h="1716190" w="1688302">
                  <a:moveTo>
                    <a:pt x="0" y="0"/>
                  </a:moveTo>
                  <a:lnTo>
                    <a:pt x="1688302" y="0"/>
                  </a:lnTo>
                  <a:lnTo>
                    <a:pt x="1688302" y="1716190"/>
                  </a:lnTo>
                  <a:lnTo>
                    <a:pt x="0" y="17161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202417" y="242145"/>
              <a:ext cx="1283468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20"/>
                </a:lnSpc>
              </a:pPr>
              <a:r>
                <a:rPr lang="en-US" b="true" sz="5600">
                  <a:solidFill>
                    <a:srgbClr val="F4F4F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W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37916" y="1097869"/>
            <a:ext cx="1266227" cy="1287143"/>
            <a:chOff x="0" y="0"/>
            <a:chExt cx="1688302" cy="17161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88302" cy="1716190"/>
            </a:xfrm>
            <a:custGeom>
              <a:avLst/>
              <a:gdLst/>
              <a:ahLst/>
              <a:cxnLst/>
              <a:rect r="r" b="b" t="t" l="l"/>
              <a:pathLst>
                <a:path h="1716190" w="1688302">
                  <a:moveTo>
                    <a:pt x="0" y="0"/>
                  </a:moveTo>
                  <a:lnTo>
                    <a:pt x="1688302" y="0"/>
                  </a:lnTo>
                  <a:lnTo>
                    <a:pt x="1688302" y="1716190"/>
                  </a:lnTo>
                  <a:lnTo>
                    <a:pt x="0" y="17161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202417" y="204045"/>
              <a:ext cx="1283468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20"/>
                </a:lnSpc>
              </a:pPr>
              <a:r>
                <a:rPr lang="en-US" b="true" sz="5600">
                  <a:solidFill>
                    <a:srgbClr val="F4F4F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O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384635" y="1097869"/>
            <a:ext cx="1266227" cy="1287143"/>
            <a:chOff x="0" y="0"/>
            <a:chExt cx="1688302" cy="17161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88302" cy="1716190"/>
            </a:xfrm>
            <a:custGeom>
              <a:avLst/>
              <a:gdLst/>
              <a:ahLst/>
              <a:cxnLst/>
              <a:rect r="r" b="b" t="t" l="l"/>
              <a:pathLst>
                <a:path h="1716190" w="1688302">
                  <a:moveTo>
                    <a:pt x="0" y="0"/>
                  </a:moveTo>
                  <a:lnTo>
                    <a:pt x="1688302" y="0"/>
                  </a:lnTo>
                  <a:lnTo>
                    <a:pt x="1688302" y="1716190"/>
                  </a:lnTo>
                  <a:lnTo>
                    <a:pt x="0" y="17161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202417" y="242145"/>
              <a:ext cx="1283468" cy="1130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20"/>
                </a:lnSpc>
              </a:pPr>
              <a:r>
                <a:rPr lang="en-US" b="true" sz="5600">
                  <a:solidFill>
                    <a:srgbClr val="F4F4F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T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0" y="0"/>
            <a:ext cx="1521313" cy="1521313"/>
          </a:xfrm>
          <a:custGeom>
            <a:avLst/>
            <a:gdLst/>
            <a:ahLst/>
            <a:cxnLst/>
            <a:rect r="r" b="b" t="t" l="l"/>
            <a:pathLst>
              <a:path h="1521313" w="1521313">
                <a:moveTo>
                  <a:pt x="0" y="0"/>
                </a:moveTo>
                <a:lnTo>
                  <a:pt x="1521313" y="0"/>
                </a:lnTo>
                <a:lnTo>
                  <a:pt x="1521313" y="1521313"/>
                </a:lnTo>
                <a:lnTo>
                  <a:pt x="0" y="1521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18228"/>
            <a:ext cx="18288000" cy="368772"/>
          </a:xfrm>
          <a:prstGeom prst="rect">
            <a:avLst/>
          </a:prstGeom>
          <a:solidFill>
            <a:srgbClr val="4279C1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4620621" y="7705635"/>
            <a:ext cx="1552665" cy="1552665"/>
          </a:xfrm>
          <a:custGeom>
            <a:avLst/>
            <a:gdLst/>
            <a:ahLst/>
            <a:cxnLst/>
            <a:rect r="r" b="b" t="t" l="l"/>
            <a:pathLst>
              <a:path h="1552665" w="1552665">
                <a:moveTo>
                  <a:pt x="0" y="0"/>
                </a:moveTo>
                <a:lnTo>
                  <a:pt x="1552665" y="0"/>
                </a:lnTo>
                <a:lnTo>
                  <a:pt x="1552665" y="1552665"/>
                </a:lnTo>
                <a:lnTo>
                  <a:pt x="0" y="15526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022692" y="0"/>
            <a:ext cx="12530617" cy="7048472"/>
          </a:xfrm>
          <a:custGeom>
            <a:avLst/>
            <a:gdLst/>
            <a:ahLst/>
            <a:cxnLst/>
            <a:rect r="r" b="b" t="t" l="l"/>
            <a:pathLst>
              <a:path h="7048472" w="12530617">
                <a:moveTo>
                  <a:pt x="0" y="0"/>
                </a:moveTo>
                <a:lnTo>
                  <a:pt x="12530616" y="0"/>
                </a:lnTo>
                <a:lnTo>
                  <a:pt x="12530616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39392" y="2061338"/>
            <a:ext cx="9492753" cy="4672626"/>
            <a:chOff x="0" y="0"/>
            <a:chExt cx="12657004" cy="623016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2657004" cy="24669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4667"/>
                </a:lnSpc>
              </a:pPr>
              <a:r>
                <a:rPr lang="en-US" b="true" sz="12222">
                  <a:solidFill>
                    <a:srgbClr val="1F264D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Rakip Analizi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014967"/>
              <a:ext cx="12657004" cy="22152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439"/>
                </a:lnSpc>
                <a:spcBef>
                  <a:spcPct val="0"/>
                </a:spcBef>
              </a:pPr>
              <a:r>
                <a:rPr lang="en-US" b="true" sz="3699">
                  <a:solidFill>
                    <a:srgbClr val="037FC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Ülkemizde Beko ile benzer hizmet veren şirketleri analiz etmek bizler için önemli katkılar sunacaktır.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2005471" y="2302191"/>
            <a:ext cx="6282529" cy="7616037"/>
          </a:xfrm>
          <a:custGeom>
            <a:avLst/>
            <a:gdLst/>
            <a:ahLst/>
            <a:cxnLst/>
            <a:rect r="r" b="b" t="t" l="l"/>
            <a:pathLst>
              <a:path h="7616037" w="6282529">
                <a:moveTo>
                  <a:pt x="0" y="0"/>
                </a:moveTo>
                <a:lnTo>
                  <a:pt x="6282529" y="0"/>
                </a:lnTo>
                <a:lnTo>
                  <a:pt x="6282529" y="7616037"/>
                </a:lnTo>
                <a:lnTo>
                  <a:pt x="0" y="76160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1486" t="0" r="-4026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6567" y="9469755"/>
            <a:ext cx="17541433" cy="586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40"/>
              </a:lnSpc>
            </a:pPr>
            <a:r>
              <a:rPr lang="en-US" b="true" sz="1800" i="true">
                <a:solidFill>
                  <a:srgbClr val="F4F4F4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Kaynaklar: 1. aktuelbrosurler.com, 2. tamindir.com, 3. onedio.com, 4. craft.co, 5. craft.co, 6. migros.com.tr, 7. webrazzi.com, 8. webtekno.com, 9. hub.6sense.com, 10. cbinsights.com, 11. similarweb.com, 12. semrush.com, 13. trtspor.com.tr, 14. bing.com, 15. owler.com, 16. comparably.com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028700" y="355375"/>
            <a:ext cx="1552665" cy="1552665"/>
          </a:xfrm>
          <a:custGeom>
            <a:avLst/>
            <a:gdLst/>
            <a:ahLst/>
            <a:cxnLst/>
            <a:rect r="r" b="b" t="t" l="l"/>
            <a:pathLst>
              <a:path h="1552665" w="1552665">
                <a:moveTo>
                  <a:pt x="0" y="0"/>
                </a:moveTo>
                <a:lnTo>
                  <a:pt x="1552665" y="0"/>
                </a:lnTo>
                <a:lnTo>
                  <a:pt x="1552665" y="1552665"/>
                </a:lnTo>
                <a:lnTo>
                  <a:pt x="0" y="15526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0" y="9420093"/>
            <a:ext cx="18288000" cy="866907"/>
          </a:xfrm>
          <a:prstGeom prst="rect">
            <a:avLst/>
          </a:prstGeom>
          <a:solidFill>
            <a:srgbClr val="6F50F8"/>
          </a:solidFill>
        </p:spPr>
      </p:sp>
      <p:sp>
        <p:nvSpPr>
          <p:cNvPr name="Freeform 5" id="5"/>
          <p:cNvSpPr/>
          <p:nvPr/>
        </p:nvSpPr>
        <p:spPr>
          <a:xfrm flipH="false" flipV="false" rot="0">
            <a:off x="608001" y="2463615"/>
            <a:ext cx="5037667" cy="1127178"/>
          </a:xfrm>
          <a:custGeom>
            <a:avLst/>
            <a:gdLst/>
            <a:ahLst/>
            <a:cxnLst/>
            <a:rect r="r" b="b" t="t" l="l"/>
            <a:pathLst>
              <a:path h="1127178" w="5037667">
                <a:moveTo>
                  <a:pt x="0" y="0"/>
                </a:moveTo>
                <a:lnTo>
                  <a:pt x="5037666" y="0"/>
                </a:lnTo>
                <a:lnTo>
                  <a:pt x="5037666" y="1127178"/>
                </a:lnTo>
                <a:lnTo>
                  <a:pt x="0" y="11271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89235" y="7387893"/>
            <a:ext cx="5037667" cy="1224351"/>
          </a:xfrm>
          <a:custGeom>
            <a:avLst/>
            <a:gdLst/>
            <a:ahLst/>
            <a:cxnLst/>
            <a:rect r="r" b="b" t="t" l="l"/>
            <a:pathLst>
              <a:path h="1224351" w="5037667">
                <a:moveTo>
                  <a:pt x="0" y="0"/>
                </a:moveTo>
                <a:lnTo>
                  <a:pt x="5037667" y="0"/>
                </a:lnTo>
                <a:lnTo>
                  <a:pt x="5037667" y="1224351"/>
                </a:lnTo>
                <a:lnTo>
                  <a:pt x="0" y="12243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146" r="0" b="-3146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08001" y="5815225"/>
            <a:ext cx="5603029" cy="1020218"/>
          </a:xfrm>
          <a:custGeom>
            <a:avLst/>
            <a:gdLst/>
            <a:ahLst/>
            <a:cxnLst/>
            <a:rect r="r" b="b" t="t" l="l"/>
            <a:pathLst>
              <a:path h="1020218" w="5603029">
                <a:moveTo>
                  <a:pt x="0" y="0"/>
                </a:moveTo>
                <a:lnTo>
                  <a:pt x="5603028" y="0"/>
                </a:lnTo>
                <a:lnTo>
                  <a:pt x="5603028" y="1020218"/>
                </a:lnTo>
                <a:lnTo>
                  <a:pt x="0" y="10202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89235" y="3590793"/>
            <a:ext cx="5256432" cy="1671982"/>
          </a:xfrm>
          <a:custGeom>
            <a:avLst/>
            <a:gdLst/>
            <a:ahLst/>
            <a:cxnLst/>
            <a:rect r="r" b="b" t="t" l="l"/>
            <a:pathLst>
              <a:path h="1671982" w="5256432">
                <a:moveTo>
                  <a:pt x="0" y="0"/>
                </a:moveTo>
                <a:lnTo>
                  <a:pt x="5256432" y="0"/>
                </a:lnTo>
                <a:lnTo>
                  <a:pt x="5256432" y="1671982"/>
                </a:lnTo>
                <a:lnTo>
                  <a:pt x="0" y="16719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2210" r="0" b="-4463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321650" y="3257550"/>
            <a:ext cx="10413709" cy="3771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  <a:spcBef>
                <a:spcPct val="0"/>
              </a:spcBef>
            </a:pPr>
            <a:r>
              <a:rPr lang="en-US" b="true" sz="2800">
                <a:solidFill>
                  <a:srgbClr val="F3811F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  <a:r>
              <a:rPr lang="en-US" b="true" sz="28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Hepsinin en güçlü olduğu noktalar:</a:t>
            </a:r>
          </a:p>
          <a:p>
            <a:pPr algn="just">
              <a:lnSpc>
                <a:spcPts val="3360"/>
              </a:lnSpc>
              <a:spcBef>
                <a:spcPct val="0"/>
              </a:spcBef>
            </a:pPr>
          </a:p>
          <a:p>
            <a:pPr algn="just" marL="604523" indent="-30226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Kalite ve Güvenilirlik</a:t>
            </a:r>
          </a:p>
          <a:p>
            <a:pPr algn="just">
              <a:lnSpc>
                <a:spcPts val="3360"/>
              </a:lnSpc>
              <a:spcBef>
                <a:spcPct val="0"/>
              </a:spcBef>
            </a:pPr>
          </a:p>
          <a:p>
            <a:pPr algn="just" marL="604523" indent="-30226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Yenilikçilik</a:t>
            </a:r>
          </a:p>
          <a:p>
            <a:pPr algn="just">
              <a:lnSpc>
                <a:spcPts val="3360"/>
              </a:lnSpc>
              <a:spcBef>
                <a:spcPct val="0"/>
              </a:spcBef>
            </a:pPr>
          </a:p>
          <a:p>
            <a:pPr algn="just" marL="604523" indent="-30226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3. parti lojistik şirketleri ile çalışıyor. (B/S/H/)</a:t>
            </a:r>
          </a:p>
          <a:p>
            <a:pPr algn="just">
              <a:lnSpc>
                <a:spcPts val="3360"/>
              </a:lnSpc>
              <a:spcBef>
                <a:spcPct val="0"/>
              </a:spcBef>
            </a:pPr>
          </a:p>
          <a:p>
            <a:pPr algn="just" marL="604523" indent="-302261" lvl="1">
              <a:lnSpc>
                <a:spcPts val="336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Agresif fiyat politikası (Vestel)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19651" y="671512"/>
            <a:ext cx="8682990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9"/>
              </a:lnSpc>
              <a:spcBef>
                <a:spcPct val="0"/>
              </a:spcBef>
            </a:pPr>
            <a:r>
              <a:rPr lang="en-US" b="true" sz="4699">
                <a:solidFill>
                  <a:srgbClr val="037FC9"/>
                </a:solidFill>
                <a:latin typeface="DM Sans Bold"/>
                <a:ea typeface="DM Sans Bold"/>
                <a:cs typeface="DM Sans Bold"/>
                <a:sym typeface="DM Sans Bold"/>
              </a:rPr>
              <a:t> Beko’nun </a:t>
            </a:r>
            <a:r>
              <a:rPr lang="en-US" b="true" sz="4699">
                <a:solidFill>
                  <a:srgbClr val="037FC9"/>
                </a:solidFill>
                <a:latin typeface="DM Sans Bold"/>
                <a:ea typeface="DM Sans Bold"/>
                <a:cs typeface="DM Sans Bold"/>
                <a:sym typeface="DM Sans Bold"/>
              </a:rPr>
              <a:t>En Önemli Rakipleri: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7868501" cy="10287000"/>
          </a:xfrm>
          <a:prstGeom prst="rect">
            <a:avLst/>
          </a:prstGeom>
          <a:solidFill>
            <a:srgbClr val="037FC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88809" y="7607356"/>
            <a:ext cx="7779691" cy="327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b="true" sz="2000" i="true">
                <a:solidFill>
                  <a:srgbClr val="F4F4F4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Kaynak: TÜRKBESD - Türkiye Beyaz Eşya Sanayicileri Derneği.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27261" y="2983857"/>
            <a:ext cx="7013979" cy="3343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49"/>
              </a:lnSpc>
            </a:pPr>
            <a:r>
              <a:rPr lang="en-US" b="true" sz="7374">
                <a:solidFill>
                  <a:srgbClr val="F4F4F4"/>
                </a:solidFill>
                <a:latin typeface="DM Sans Bold"/>
                <a:ea typeface="DM Sans Bold"/>
                <a:cs typeface="DM Sans Bold"/>
                <a:sym typeface="DM Sans Bold"/>
              </a:rPr>
              <a:t>En çok tercih edilen ürün türleri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8765687"/>
            <a:ext cx="1521313" cy="1521313"/>
          </a:xfrm>
          <a:custGeom>
            <a:avLst/>
            <a:gdLst/>
            <a:ahLst/>
            <a:cxnLst/>
            <a:rect r="r" b="b" t="t" l="l"/>
            <a:pathLst>
              <a:path h="1521313" w="1521313">
                <a:moveTo>
                  <a:pt x="0" y="0"/>
                </a:moveTo>
                <a:lnTo>
                  <a:pt x="1521313" y="0"/>
                </a:lnTo>
                <a:lnTo>
                  <a:pt x="1521313" y="1521313"/>
                </a:lnTo>
                <a:lnTo>
                  <a:pt x="0" y="1521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001486" y="-12400"/>
            <a:ext cx="12493200" cy="103417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7515260" cy="10287000"/>
          </a:xfrm>
          <a:prstGeom prst="rect">
            <a:avLst/>
          </a:prstGeom>
          <a:solidFill>
            <a:srgbClr val="037FC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803124" y="1296971"/>
            <a:ext cx="5909012" cy="5834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83"/>
              </a:lnSpc>
            </a:pPr>
            <a:r>
              <a:rPr lang="en-US" b="true" sz="9652">
                <a:solidFill>
                  <a:srgbClr val="F4F4F4"/>
                </a:solidFill>
                <a:latin typeface="DM Sans Bold"/>
                <a:ea typeface="DM Sans Bold"/>
                <a:cs typeface="DM Sans Bold"/>
                <a:sym typeface="DM Sans Bold"/>
              </a:rPr>
              <a:t>Satın Alma Kanalı Tercihleri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8765687"/>
            <a:ext cx="1521313" cy="1521313"/>
          </a:xfrm>
          <a:custGeom>
            <a:avLst/>
            <a:gdLst/>
            <a:ahLst/>
            <a:cxnLst/>
            <a:rect r="r" b="b" t="t" l="l"/>
            <a:pathLst>
              <a:path h="1521313" w="1521313">
                <a:moveTo>
                  <a:pt x="0" y="0"/>
                </a:moveTo>
                <a:lnTo>
                  <a:pt x="1521313" y="0"/>
                </a:lnTo>
                <a:lnTo>
                  <a:pt x="1521313" y="1521313"/>
                </a:lnTo>
                <a:lnTo>
                  <a:pt x="0" y="1521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453256" y="-426961"/>
            <a:ext cx="12744050" cy="1141294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0" y="8438662"/>
            <a:ext cx="7779691" cy="327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b="true" sz="2000" i="true">
                <a:solidFill>
                  <a:srgbClr val="F4F4F4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Kaynak: TÜRKBESD - Türkiye Beyaz Eşya Sanayicileri Derneği.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7515260" cy="10287000"/>
          </a:xfrm>
          <a:prstGeom prst="rect">
            <a:avLst/>
          </a:prstGeom>
          <a:solidFill>
            <a:srgbClr val="037FC9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803124" y="499031"/>
            <a:ext cx="5909012" cy="7293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83"/>
              </a:lnSpc>
            </a:pPr>
            <a:r>
              <a:rPr lang="en-US" b="true" sz="9652">
                <a:solidFill>
                  <a:srgbClr val="F4F4F4"/>
                </a:solidFill>
                <a:latin typeface="DM Sans Bold"/>
                <a:ea typeface="DM Sans Bold"/>
                <a:cs typeface="DM Sans Bold"/>
                <a:sym typeface="DM Sans Bold"/>
              </a:rPr>
              <a:t>Satın Alma Kararını Etkileyen Faktörler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0" y="8765687"/>
            <a:ext cx="1521313" cy="1521313"/>
          </a:xfrm>
          <a:custGeom>
            <a:avLst/>
            <a:gdLst/>
            <a:ahLst/>
            <a:cxnLst/>
            <a:rect r="r" b="b" t="t" l="l"/>
            <a:pathLst>
              <a:path h="1521313" w="1521313">
                <a:moveTo>
                  <a:pt x="0" y="0"/>
                </a:moveTo>
                <a:lnTo>
                  <a:pt x="1521313" y="0"/>
                </a:lnTo>
                <a:lnTo>
                  <a:pt x="1521313" y="1521313"/>
                </a:lnTo>
                <a:lnTo>
                  <a:pt x="0" y="15213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582935" y="-565066"/>
            <a:ext cx="12769162" cy="11417132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261050" y="8425962"/>
            <a:ext cx="6993159" cy="650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0"/>
              </a:lnSpc>
            </a:pPr>
            <a:r>
              <a:rPr lang="en-US" b="true" sz="2000" i="true">
                <a:solidFill>
                  <a:srgbClr val="F4F4F4"/>
                </a:solidFill>
                <a:latin typeface="DM Sans Bold Italics"/>
                <a:ea typeface="DM Sans Bold Italics"/>
                <a:cs typeface="DM Sans Bold Italics"/>
                <a:sym typeface="DM Sans Bold Italics"/>
              </a:rPr>
              <a:t>Kaynak: TÜRKBESD - Türkiye Beyaz Eşya Sanayicileri Derneği.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418400"/>
            <a:ext cx="10436564" cy="5868600"/>
          </a:xfrm>
          <a:custGeom>
            <a:avLst/>
            <a:gdLst/>
            <a:ahLst/>
            <a:cxnLst/>
            <a:rect r="r" b="b" t="t" l="l"/>
            <a:pathLst>
              <a:path h="5868600" w="10436564">
                <a:moveTo>
                  <a:pt x="0" y="0"/>
                </a:moveTo>
                <a:lnTo>
                  <a:pt x="10436564" y="0"/>
                </a:lnTo>
                <a:lnTo>
                  <a:pt x="10436564" y="5868600"/>
                </a:lnTo>
                <a:lnTo>
                  <a:pt x="0" y="5868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45" r="-2111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852913" y="2678935"/>
            <a:ext cx="6261562" cy="0"/>
          </a:xfrm>
          <a:prstGeom prst="line">
            <a:avLst/>
          </a:prstGeom>
          <a:ln cap="flat" w="47625">
            <a:solidFill>
              <a:srgbClr val="037F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0436564" cy="4309431"/>
          </a:xfrm>
          <a:custGeom>
            <a:avLst/>
            <a:gdLst/>
            <a:ahLst/>
            <a:cxnLst/>
            <a:rect r="r" b="b" t="t" l="l"/>
            <a:pathLst>
              <a:path h="4309431" w="10436564">
                <a:moveTo>
                  <a:pt x="0" y="0"/>
                </a:moveTo>
                <a:lnTo>
                  <a:pt x="10436564" y="0"/>
                </a:lnTo>
                <a:lnTo>
                  <a:pt x="10436564" y="4309431"/>
                </a:lnTo>
                <a:lnTo>
                  <a:pt x="0" y="43094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852913" y="840580"/>
            <a:ext cx="6759819" cy="1336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19"/>
              </a:lnSpc>
            </a:pPr>
            <a:r>
              <a:rPr lang="en-US" b="true" sz="3199">
                <a:solidFill>
                  <a:srgbClr val="037FC9"/>
                </a:solidFill>
                <a:latin typeface="DM Sans Bold"/>
                <a:ea typeface="DM Sans Bold"/>
                <a:cs typeface="DM Sans Bold"/>
                <a:sym typeface="DM Sans Bold"/>
              </a:rPr>
              <a:t>Tedarik zinciri karmaşıklıklarının müşteri bazında ele alınması (Mediamarkt Sistemi örneği)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500299" y="4318956"/>
            <a:ext cx="7465048" cy="3794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2506" indent="-386253" lvl="1">
              <a:lnSpc>
                <a:spcPts val="4293"/>
              </a:lnSpc>
              <a:buFont typeface="Arial"/>
              <a:buChar char="•"/>
            </a:pPr>
            <a:r>
              <a:rPr lang="en-US" b="true" sz="3578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Türkiye haritasi uzerinde gorunum</a:t>
            </a:r>
          </a:p>
          <a:p>
            <a:pPr algn="just" marL="772506" indent="-386253" lvl="1">
              <a:lnSpc>
                <a:spcPts val="4293"/>
              </a:lnSpc>
              <a:buFont typeface="Arial"/>
              <a:buChar char="•"/>
            </a:pPr>
            <a:r>
              <a:rPr lang="en-US" b="true" sz="3578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Stokta durumu ikonu</a:t>
            </a:r>
          </a:p>
          <a:p>
            <a:pPr algn="just" marL="772506" indent="-386253" lvl="1">
              <a:lnSpc>
                <a:spcPts val="4293"/>
              </a:lnSpc>
              <a:buFont typeface="Arial"/>
              <a:buChar char="•"/>
            </a:pPr>
            <a:r>
              <a:rPr lang="en-US" b="true" sz="3578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Yol tarifi</a:t>
            </a:r>
          </a:p>
          <a:p>
            <a:pPr algn="just" marL="772506" indent="-386253" lvl="1">
              <a:lnSpc>
                <a:spcPts val="4293"/>
              </a:lnSpc>
              <a:buFont typeface="Arial"/>
              <a:buChar char="•"/>
            </a:pPr>
            <a:r>
              <a:rPr lang="en-US" b="true" sz="3578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Online müşteri temsilcisi</a:t>
            </a:r>
          </a:p>
          <a:p>
            <a:pPr algn="just" marL="772506" indent="-386253" lvl="1">
              <a:lnSpc>
                <a:spcPts val="4293"/>
              </a:lnSpc>
              <a:buFont typeface="Arial"/>
              <a:buChar char="•"/>
            </a:pPr>
            <a:r>
              <a:rPr lang="en-US" b="true" sz="3578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Müşteri memnuniyeti (tek soru halinde)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DAGGNcDqSEI</dc:identifier>
  <dcterms:modified xsi:type="dcterms:W3CDTF">2011-08-01T06:04:30Z</dcterms:modified>
  <cp:revision>1</cp:revision>
  <dc:title>Parlak Mor Açık Pembe Beyaz Üç Boyutlu İşletme Vaka Çalışması ve Rapor İş Sunumu</dc:title>
</cp:coreProperties>
</file>

<file path=docProps/thumbnail.jpeg>
</file>